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5265d5f7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5265d5f7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2a3c737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2a3c737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2a3c7378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2a3c7378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2a3c7378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2a3c7378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2a3c7378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2a3c7378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e6fb9d9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e6fb9d9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e6fb9d9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e6fb9d9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e6fb9d9c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e6fb9d9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e6fb9d9c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e6fb9d9c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Coderhouse SQL</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Por Jesandy Bolaño Baez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Repositorio Github</a:t>
            </a:r>
            <a:endParaRPr/>
          </a:p>
        </p:txBody>
      </p:sp>
      <p:sp>
        <p:nvSpPr>
          <p:cNvPr id="193" name="Google Shape;193;p22"/>
          <p:cNvSpPr txBox="1"/>
          <p:nvPr>
            <p:ph idx="1" type="body"/>
          </p:nvPr>
        </p:nvSpPr>
        <p:spPr>
          <a:xfrm>
            <a:off x="740475" y="197105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https://github.com/jesandyb15/ECOMODA2.BOLANOSBAEZ/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465775" y="691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EcoModa y SAP S4 HANA</a:t>
            </a:r>
            <a:endParaRPr/>
          </a:p>
        </p:txBody>
      </p:sp>
      <p:sp>
        <p:nvSpPr>
          <p:cNvPr id="135" name="Google Shape;135;p14"/>
          <p:cNvSpPr txBox="1"/>
          <p:nvPr>
            <p:ph idx="1" type="body"/>
          </p:nvPr>
        </p:nvSpPr>
        <p:spPr>
          <a:xfrm>
            <a:off x="311700" y="1552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 empresa Eco Moda acaba de implementar el software SAP S4 HANA para el manejo de su </a:t>
            </a:r>
            <a:r>
              <a:rPr lang="es"/>
              <a:t>inventario</a:t>
            </a:r>
            <a:r>
              <a:rPr lang="es"/>
              <a:t>, finanzas y operaciones. Este software </a:t>
            </a:r>
            <a:r>
              <a:rPr lang="es"/>
              <a:t>está</a:t>
            </a:r>
            <a:r>
              <a:rPr lang="es"/>
              <a:t> compuesto por diferentes tablas que ayudan a ejecutar los procesos y almacenar los datos de los diferentes departamentos de la empresa como compras, ventas y contabilidad. Para optimizar las operaciones de la empresa Don Armando decide utilizar SQL para tener </a:t>
            </a:r>
            <a:r>
              <a:rPr lang="es"/>
              <a:t>más</a:t>
            </a:r>
            <a:r>
              <a:rPr lang="es"/>
              <a:t> visibilidad de las operaciones e identificar </a:t>
            </a:r>
            <a:r>
              <a:rPr lang="es"/>
              <a:t>áreas</a:t>
            </a:r>
            <a:r>
              <a:rPr lang="es"/>
              <a:t> de oportunidad para mejorar sus procesos, reducir costos y ganarle a su competencia. El </a:t>
            </a:r>
            <a:r>
              <a:rPr lang="es"/>
              <a:t>software</a:t>
            </a:r>
            <a:r>
              <a:rPr lang="es"/>
              <a:t> S4 HANA se compone de varias tablas que indican la </a:t>
            </a:r>
            <a:r>
              <a:rPr lang="es"/>
              <a:t>planeación</a:t>
            </a:r>
            <a:r>
              <a:rPr lang="es"/>
              <a:t> de recursos y procesos de una empresa a </a:t>
            </a:r>
            <a:r>
              <a:rPr lang="es"/>
              <a:t>continuación</a:t>
            </a:r>
            <a:r>
              <a:rPr lang="es"/>
              <a:t> se explicarán.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6" name="Google Shape;136;p14"/>
          <p:cNvPicPr preferRelativeResize="0"/>
          <p:nvPr/>
        </p:nvPicPr>
        <p:blipFill>
          <a:blip r:embed="rId3">
            <a:alphaModFix/>
          </a:blip>
          <a:stretch>
            <a:fillRect/>
          </a:stretch>
        </p:blipFill>
        <p:spPr>
          <a:xfrm>
            <a:off x="1789925" y="3658737"/>
            <a:ext cx="1752600" cy="745450"/>
          </a:xfrm>
          <a:prstGeom prst="rect">
            <a:avLst/>
          </a:prstGeom>
          <a:noFill/>
          <a:ln>
            <a:noFill/>
          </a:ln>
        </p:spPr>
      </p:pic>
      <p:pic>
        <p:nvPicPr>
          <p:cNvPr id="137" name="Google Shape;137;p14"/>
          <p:cNvPicPr preferRelativeResize="0"/>
          <p:nvPr/>
        </p:nvPicPr>
        <p:blipFill>
          <a:blip r:embed="rId4">
            <a:alphaModFix/>
          </a:blip>
          <a:stretch>
            <a:fillRect/>
          </a:stretch>
        </p:blipFill>
        <p:spPr>
          <a:xfrm>
            <a:off x="4949400" y="3056975"/>
            <a:ext cx="3342450" cy="180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487825" y="302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Compras</a:t>
            </a:r>
            <a:endParaRPr/>
          </a:p>
        </p:txBody>
      </p:sp>
      <p:pic>
        <p:nvPicPr>
          <p:cNvPr id="143" name="Google Shape;143;p15"/>
          <p:cNvPicPr preferRelativeResize="0"/>
          <p:nvPr/>
        </p:nvPicPr>
        <p:blipFill>
          <a:blip r:embed="rId3">
            <a:alphaModFix/>
          </a:blip>
          <a:stretch>
            <a:fillRect/>
          </a:stretch>
        </p:blipFill>
        <p:spPr>
          <a:xfrm>
            <a:off x="5479048" y="539350"/>
            <a:ext cx="2358550" cy="1708450"/>
          </a:xfrm>
          <a:prstGeom prst="rect">
            <a:avLst/>
          </a:prstGeom>
          <a:noFill/>
          <a:ln>
            <a:noFill/>
          </a:ln>
        </p:spPr>
      </p:pic>
      <p:pic>
        <p:nvPicPr>
          <p:cNvPr id="144" name="Google Shape;144;p15"/>
          <p:cNvPicPr preferRelativeResize="0"/>
          <p:nvPr/>
        </p:nvPicPr>
        <p:blipFill>
          <a:blip r:embed="rId4">
            <a:alphaModFix/>
          </a:blip>
          <a:stretch>
            <a:fillRect/>
          </a:stretch>
        </p:blipFill>
        <p:spPr>
          <a:xfrm>
            <a:off x="311700" y="1121125"/>
            <a:ext cx="3789325" cy="1811850"/>
          </a:xfrm>
          <a:prstGeom prst="rect">
            <a:avLst/>
          </a:prstGeom>
          <a:noFill/>
          <a:ln>
            <a:noFill/>
          </a:ln>
        </p:spPr>
      </p:pic>
      <p:pic>
        <p:nvPicPr>
          <p:cNvPr id="145" name="Google Shape;145;p15"/>
          <p:cNvPicPr preferRelativeResize="0"/>
          <p:nvPr/>
        </p:nvPicPr>
        <p:blipFill>
          <a:blip r:embed="rId5">
            <a:alphaModFix/>
          </a:blip>
          <a:stretch>
            <a:fillRect/>
          </a:stretch>
        </p:blipFill>
        <p:spPr>
          <a:xfrm>
            <a:off x="311700" y="2986188"/>
            <a:ext cx="3888450" cy="1877875"/>
          </a:xfrm>
          <a:prstGeom prst="rect">
            <a:avLst/>
          </a:prstGeom>
          <a:noFill/>
          <a:ln>
            <a:noFill/>
          </a:ln>
        </p:spPr>
      </p:pic>
      <p:pic>
        <p:nvPicPr>
          <p:cNvPr id="146" name="Google Shape;146;p15"/>
          <p:cNvPicPr preferRelativeResize="0"/>
          <p:nvPr/>
        </p:nvPicPr>
        <p:blipFill>
          <a:blip r:embed="rId6">
            <a:alphaModFix/>
          </a:blip>
          <a:stretch>
            <a:fillRect/>
          </a:stretch>
        </p:blipFill>
        <p:spPr>
          <a:xfrm>
            <a:off x="4572000" y="2409575"/>
            <a:ext cx="4172649" cy="2149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594875" y="293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Ventas</a:t>
            </a:r>
            <a:endParaRPr/>
          </a:p>
        </p:txBody>
      </p:sp>
      <p:pic>
        <p:nvPicPr>
          <p:cNvPr id="152" name="Google Shape;152;p16"/>
          <p:cNvPicPr preferRelativeResize="0"/>
          <p:nvPr/>
        </p:nvPicPr>
        <p:blipFill>
          <a:blip r:embed="rId3">
            <a:alphaModFix/>
          </a:blip>
          <a:stretch>
            <a:fillRect/>
          </a:stretch>
        </p:blipFill>
        <p:spPr>
          <a:xfrm>
            <a:off x="403200" y="1152475"/>
            <a:ext cx="3798375" cy="1630725"/>
          </a:xfrm>
          <a:prstGeom prst="rect">
            <a:avLst/>
          </a:prstGeom>
          <a:noFill/>
          <a:ln>
            <a:noFill/>
          </a:ln>
        </p:spPr>
      </p:pic>
      <p:pic>
        <p:nvPicPr>
          <p:cNvPr id="153" name="Google Shape;153;p16"/>
          <p:cNvPicPr preferRelativeResize="0"/>
          <p:nvPr/>
        </p:nvPicPr>
        <p:blipFill>
          <a:blip r:embed="rId4">
            <a:alphaModFix/>
          </a:blip>
          <a:stretch>
            <a:fillRect/>
          </a:stretch>
        </p:blipFill>
        <p:spPr>
          <a:xfrm>
            <a:off x="4446900" y="2145874"/>
            <a:ext cx="3705951" cy="1789750"/>
          </a:xfrm>
          <a:prstGeom prst="rect">
            <a:avLst/>
          </a:prstGeom>
          <a:noFill/>
          <a:ln>
            <a:noFill/>
          </a:ln>
        </p:spPr>
      </p:pic>
      <p:pic>
        <p:nvPicPr>
          <p:cNvPr id="154" name="Google Shape;154;p16"/>
          <p:cNvPicPr preferRelativeResize="0"/>
          <p:nvPr/>
        </p:nvPicPr>
        <p:blipFill>
          <a:blip r:embed="rId5">
            <a:alphaModFix/>
          </a:blip>
          <a:stretch>
            <a:fillRect/>
          </a:stretch>
        </p:blipFill>
        <p:spPr>
          <a:xfrm>
            <a:off x="697700" y="2910688"/>
            <a:ext cx="3503874" cy="1978875"/>
          </a:xfrm>
          <a:prstGeom prst="rect">
            <a:avLst/>
          </a:prstGeom>
          <a:noFill/>
          <a:ln>
            <a:noFill/>
          </a:ln>
        </p:spPr>
      </p:pic>
      <p:pic>
        <p:nvPicPr>
          <p:cNvPr id="155" name="Google Shape;155;p16"/>
          <p:cNvPicPr preferRelativeResize="0"/>
          <p:nvPr/>
        </p:nvPicPr>
        <p:blipFill>
          <a:blip r:embed="rId6">
            <a:alphaModFix/>
          </a:blip>
          <a:stretch>
            <a:fillRect/>
          </a:stretch>
        </p:blipFill>
        <p:spPr>
          <a:xfrm>
            <a:off x="5697900" y="445550"/>
            <a:ext cx="2503474" cy="14082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Finanzas</a:t>
            </a:r>
            <a:endParaRPr/>
          </a:p>
        </p:txBody>
      </p:sp>
      <p:pic>
        <p:nvPicPr>
          <p:cNvPr id="161" name="Google Shape;161;p17"/>
          <p:cNvPicPr preferRelativeResize="0"/>
          <p:nvPr/>
        </p:nvPicPr>
        <p:blipFill>
          <a:blip r:embed="rId3">
            <a:alphaModFix/>
          </a:blip>
          <a:stretch>
            <a:fillRect/>
          </a:stretch>
        </p:blipFill>
        <p:spPr>
          <a:xfrm>
            <a:off x="7325825" y="215675"/>
            <a:ext cx="1388451" cy="2083174"/>
          </a:xfrm>
          <a:prstGeom prst="rect">
            <a:avLst/>
          </a:prstGeom>
          <a:noFill/>
          <a:ln>
            <a:noFill/>
          </a:ln>
        </p:spPr>
      </p:pic>
      <p:pic>
        <p:nvPicPr>
          <p:cNvPr id="162" name="Google Shape;162;p17"/>
          <p:cNvPicPr preferRelativeResize="0"/>
          <p:nvPr/>
        </p:nvPicPr>
        <p:blipFill>
          <a:blip r:embed="rId4">
            <a:alphaModFix/>
          </a:blip>
          <a:stretch>
            <a:fillRect/>
          </a:stretch>
        </p:blipFill>
        <p:spPr>
          <a:xfrm>
            <a:off x="311700" y="1933576"/>
            <a:ext cx="4270226" cy="2228900"/>
          </a:xfrm>
          <a:prstGeom prst="rect">
            <a:avLst/>
          </a:prstGeom>
          <a:noFill/>
          <a:ln>
            <a:noFill/>
          </a:ln>
        </p:spPr>
      </p:pic>
      <p:pic>
        <p:nvPicPr>
          <p:cNvPr id="163" name="Google Shape;163;p17"/>
          <p:cNvPicPr preferRelativeResize="0"/>
          <p:nvPr/>
        </p:nvPicPr>
        <p:blipFill>
          <a:blip r:embed="rId5">
            <a:alphaModFix/>
          </a:blip>
          <a:stretch>
            <a:fillRect/>
          </a:stretch>
        </p:blipFill>
        <p:spPr>
          <a:xfrm>
            <a:off x="4711500" y="1889050"/>
            <a:ext cx="4120800" cy="231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Views</a:t>
            </a:r>
            <a:endParaRPr/>
          </a:p>
        </p:txBody>
      </p:sp>
      <p:sp>
        <p:nvSpPr>
          <p:cNvPr id="169" name="Google Shape;169;p18"/>
          <p:cNvSpPr txBox="1"/>
          <p:nvPr>
            <p:ph idx="1" type="body"/>
          </p:nvPr>
        </p:nvSpPr>
        <p:spPr>
          <a:xfrm>
            <a:off x="752125" y="1419325"/>
            <a:ext cx="7572600" cy="30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 </a:t>
            </a:r>
            <a:r>
              <a:rPr lang="es"/>
              <a:t>view_material </a:t>
            </a:r>
            <a:endParaRPr/>
          </a:p>
          <a:p>
            <a:pPr indent="0" lvl="0" marL="0" rtl="0" algn="l">
              <a:spcBef>
                <a:spcPts val="1200"/>
              </a:spcBef>
              <a:spcAft>
                <a:spcPts val="0"/>
              </a:spcAft>
              <a:buNone/>
            </a:pPr>
            <a:r>
              <a:rPr lang="es"/>
              <a:t>Esta view </a:t>
            </a:r>
            <a:r>
              <a:rPr lang="es"/>
              <a:t>está</a:t>
            </a:r>
            <a:r>
              <a:rPr lang="es"/>
              <a:t> creada para la gente que trabaja en la bodega cuyo trabajo es almacenar y mover el material. El valor monetario de los materiales le es irrelevante para realizar su trabajo, solo le es necesario saber la cantidad.</a:t>
            </a:r>
            <a:endParaRPr/>
          </a:p>
          <a:p>
            <a:pPr indent="0" lvl="0" marL="0" rtl="0" algn="l">
              <a:spcBef>
                <a:spcPts val="1200"/>
              </a:spcBef>
              <a:spcAft>
                <a:spcPts val="0"/>
              </a:spcAft>
              <a:buNone/>
            </a:pPr>
            <a:r>
              <a:rPr lang="es"/>
              <a:t> view_producto</a:t>
            </a:r>
            <a:endParaRPr/>
          </a:p>
          <a:p>
            <a:pPr indent="0" lvl="0" marL="0" rtl="0" algn="l">
              <a:spcBef>
                <a:spcPts val="1200"/>
              </a:spcBef>
              <a:spcAft>
                <a:spcPts val="1200"/>
              </a:spcAft>
              <a:buNone/>
            </a:pPr>
            <a:r>
              <a:rPr lang="es"/>
              <a:t>Esta view está creada para la gente que trabaja en la bodega cuyo trabajo es almacenar y mover los productos. El valor monetario de los productos le es irrelevante para realizar su trabajo, solo le es necesario saber la cantidad.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Funciones</a:t>
            </a:r>
            <a:endParaRPr/>
          </a:p>
        </p:txBody>
      </p:sp>
      <p:sp>
        <p:nvSpPr>
          <p:cNvPr id="175" name="Google Shape;175;p19"/>
          <p:cNvSpPr txBox="1"/>
          <p:nvPr>
            <p:ph idx="1" type="body"/>
          </p:nvPr>
        </p:nvSpPr>
        <p:spPr>
          <a:xfrm>
            <a:off x="819150" y="1407175"/>
            <a:ext cx="7505700" cy="303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fn_cuentas_pagar</a:t>
            </a:r>
            <a:endParaRPr/>
          </a:p>
          <a:p>
            <a:pPr indent="0" lvl="0" marL="0" rtl="0" algn="l">
              <a:spcBef>
                <a:spcPts val="1200"/>
              </a:spcBef>
              <a:spcAft>
                <a:spcPts val="0"/>
              </a:spcAft>
              <a:buNone/>
            </a:pPr>
            <a:r>
              <a:rPr lang="es"/>
              <a:t>Esta </a:t>
            </a:r>
            <a:r>
              <a:rPr lang="es"/>
              <a:t>función</a:t>
            </a:r>
            <a:r>
              <a:rPr lang="es"/>
              <a:t> sirve para conocer el saldo total de las cuentas por pagar pendientes (no saldadas). De esta manera ayuda a la empresa y a Don Armando a saber cual es el valor de sus deudas para saber </a:t>
            </a:r>
            <a:r>
              <a:rPr lang="es"/>
              <a:t>qué</a:t>
            </a:r>
            <a:r>
              <a:rPr lang="es"/>
              <a:t> decisiones tomar.</a:t>
            </a:r>
            <a:endParaRPr/>
          </a:p>
          <a:p>
            <a:pPr indent="0" lvl="0" marL="0" rtl="0" algn="l">
              <a:spcBef>
                <a:spcPts val="1200"/>
              </a:spcBef>
              <a:spcAft>
                <a:spcPts val="0"/>
              </a:spcAft>
              <a:buNone/>
            </a:pPr>
            <a:r>
              <a:rPr lang="es"/>
              <a:t>fn_cuentas_cobrar</a:t>
            </a:r>
            <a:endParaRPr/>
          </a:p>
          <a:p>
            <a:pPr indent="0" lvl="0" marL="0" rtl="0" algn="l">
              <a:spcBef>
                <a:spcPts val="1200"/>
              </a:spcBef>
              <a:spcAft>
                <a:spcPts val="1200"/>
              </a:spcAft>
              <a:buNone/>
            </a:pPr>
            <a:r>
              <a:rPr lang="es"/>
              <a:t>Esta función sirve para conocer el saldo total de las cuentas por cobrar pendientes (no saldadas). De esta manera ayuda a la empresa y a Don Armando a saber cual es el valor de los ingresos pendientes, para saber qué decisiones tomar.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Stored Procedures</a:t>
            </a:r>
            <a:endParaRPr/>
          </a:p>
        </p:txBody>
      </p:sp>
      <p:sp>
        <p:nvSpPr>
          <p:cNvPr id="181" name="Google Shape;181;p20"/>
          <p:cNvSpPr txBox="1"/>
          <p:nvPr>
            <p:ph idx="1" type="body"/>
          </p:nvPr>
        </p:nvSpPr>
        <p:spPr>
          <a:xfrm>
            <a:off x="819150" y="1492100"/>
            <a:ext cx="7505700" cy="294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Insert Materiales</a:t>
            </a:r>
            <a:endParaRPr/>
          </a:p>
          <a:p>
            <a:pPr indent="0" lvl="0" marL="0" rtl="0" algn="l">
              <a:spcBef>
                <a:spcPts val="1200"/>
              </a:spcBef>
              <a:spcAft>
                <a:spcPts val="0"/>
              </a:spcAft>
              <a:buNone/>
            </a:pPr>
            <a:r>
              <a:rPr lang="es"/>
              <a:t>Al ECOMODA ser una empresa de moda, debe estar actualizando sus materiales constantemente para que el </a:t>
            </a:r>
            <a:r>
              <a:rPr lang="es"/>
              <a:t>diseñador</a:t>
            </a:r>
            <a:r>
              <a:rPr lang="es"/>
              <a:t> Hugo Lombardi pueda hacer sus colecciones. Este stored </a:t>
            </a:r>
            <a:r>
              <a:rPr lang="es"/>
              <a:t>procedure</a:t>
            </a:r>
            <a:r>
              <a:rPr lang="es"/>
              <a:t> sirve para ahorrar tiempo para la empresa, pues no </a:t>
            </a:r>
            <a:r>
              <a:rPr lang="es"/>
              <a:t>deberán de utilizar todo el código para insertar un valor, solo llamar al procedimiento e insertar la información del material.</a:t>
            </a:r>
            <a:endParaRPr/>
          </a:p>
          <a:p>
            <a:pPr indent="0" lvl="0" marL="0" rtl="0" algn="l">
              <a:spcBef>
                <a:spcPts val="1200"/>
              </a:spcBef>
              <a:spcAft>
                <a:spcPts val="0"/>
              </a:spcAft>
              <a:buNone/>
            </a:pPr>
            <a:r>
              <a:rPr lang="es"/>
              <a:t>Insert Productos</a:t>
            </a:r>
            <a:endParaRPr/>
          </a:p>
          <a:p>
            <a:pPr indent="0" lvl="0" marL="0" rtl="0" algn="l">
              <a:spcBef>
                <a:spcPts val="1200"/>
              </a:spcBef>
              <a:spcAft>
                <a:spcPts val="1200"/>
              </a:spcAft>
              <a:buNone/>
            </a:pPr>
            <a:r>
              <a:rPr lang="es"/>
              <a:t>Al ECOMODA ser una empresa de moda, debe estar actualizando sus productos constantemente para que Marcela los pueda vender. Este stored procedure sirve para ahorrar tiempo para la empresa, pues no deberán de utilizar todo el código para insertar un valor, solo llamar al procedimiento e insertar la información del producto.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Triggers</a:t>
            </a:r>
            <a:endParaRPr/>
          </a:p>
        </p:txBody>
      </p:sp>
      <p:sp>
        <p:nvSpPr>
          <p:cNvPr id="187" name="Google Shape;187;p21"/>
          <p:cNvSpPr txBox="1"/>
          <p:nvPr>
            <p:ph idx="1" type="body"/>
          </p:nvPr>
        </p:nvSpPr>
        <p:spPr>
          <a:xfrm>
            <a:off x="819150" y="1564875"/>
            <a:ext cx="7505700" cy="2874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
              <a:t>AUDIT_POR_COBRAR y AUDIT_POR_PAGAR</a:t>
            </a:r>
            <a:endParaRPr/>
          </a:p>
          <a:p>
            <a:pPr indent="0" lvl="0" marL="457200" rtl="0" algn="l">
              <a:spcBef>
                <a:spcPts val="1200"/>
              </a:spcBef>
              <a:spcAft>
                <a:spcPts val="0"/>
              </a:spcAft>
              <a:buNone/>
            </a:pPr>
            <a:r>
              <a:rPr lang="es"/>
              <a:t>Este trigger genera que cada vez que se haga un update en la tabla de </a:t>
            </a:r>
            <a:r>
              <a:rPr lang="es"/>
              <a:t>cuentas</a:t>
            </a:r>
            <a:r>
              <a:rPr lang="es"/>
              <a:t> por cobrar se agregue un valor a la tabla de </a:t>
            </a:r>
            <a:r>
              <a:rPr lang="es"/>
              <a:t>auditoría</a:t>
            </a:r>
            <a:r>
              <a:rPr lang="es"/>
              <a:t> de cuentas por cobrar a clientes. Esto ayuda al departamento de contabilidad a saber </a:t>
            </a:r>
            <a:r>
              <a:rPr lang="es"/>
              <a:t>fácilmente</a:t>
            </a:r>
            <a:r>
              <a:rPr lang="es"/>
              <a:t> </a:t>
            </a:r>
            <a:r>
              <a:rPr lang="es"/>
              <a:t>qué</a:t>
            </a:r>
            <a:r>
              <a:rPr lang="es"/>
              <a:t> ingresos y egresos  tiene pendiente la </a:t>
            </a:r>
            <a:r>
              <a:rPr lang="es"/>
              <a:t>compañía</a:t>
            </a:r>
            <a:r>
              <a:rPr lang="es"/>
              <a:t> para que ellos </a:t>
            </a:r>
            <a:r>
              <a:rPr lang="es"/>
              <a:t>puedan</a:t>
            </a:r>
            <a:r>
              <a:rPr lang="es"/>
              <a:t> hacer mejor sus actividades de cierre de fin de mes. </a:t>
            </a:r>
            <a:r>
              <a:rPr lang="es"/>
              <a:t>También</a:t>
            </a:r>
            <a:r>
              <a:rPr lang="es"/>
              <a:t> que la Ecomoda tiene mayor visibilidad de los clientes que deben un saldo a la </a:t>
            </a:r>
            <a:r>
              <a:rPr lang="es"/>
              <a:t>compañía</a:t>
            </a:r>
            <a:r>
              <a:rPr lang="es"/>
              <a:t> y a que proveedores se les debe dinero.  Esto ayuda a que Don Armando pueda tom</a:t>
            </a:r>
            <a:r>
              <a:rPr lang="es"/>
              <a:t>ar decisiones estratégicas al respecto, lo cual llevarán a la creación de Terramoda en el futuro.</a:t>
            </a:r>
            <a:endParaRPr/>
          </a:p>
          <a:p>
            <a:pPr indent="0" lvl="0" marL="45720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